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32" autoAdjust="0"/>
  </p:normalViewPr>
  <p:slideViewPr>
    <p:cSldViewPr snapToGrid="0" snapToObjects="1">
      <p:cViewPr>
        <p:scale>
          <a:sx n="103" d="100"/>
          <a:sy n="103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C7EA-D577-284C-B04D-2D184F6CA34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DB1DB-5137-E042-B2C8-9E15BD656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r>
              <a:rPr lang="en-US" baseline="0" dirty="0" smtClean="0"/>
              <a:t> National Pilot- Saatchi et al. 250m biomass map.</a:t>
            </a:r>
            <a:endParaRPr lang="en-US" dirty="0" smtClean="0"/>
          </a:p>
          <a:p>
            <a:r>
              <a:rPr lang="en-US" dirty="0" smtClean="0"/>
              <a:t>Biomass</a:t>
            </a:r>
            <a:r>
              <a:rPr lang="en-US" baseline="0" dirty="0" smtClean="0"/>
              <a:t> Local- Cook, </a:t>
            </a:r>
            <a:r>
              <a:rPr lang="en-US" baseline="0" dirty="0" err="1" smtClean="0"/>
              <a:t>Dubayah</a:t>
            </a:r>
            <a:r>
              <a:rPr lang="en-US" baseline="0" dirty="0" smtClean="0"/>
              <a:t>, Hurtt et al. 90m biomass map and c sequestration estimates for 2 counties in MD.</a:t>
            </a:r>
            <a:endParaRPr lang="en-US" dirty="0" smtClean="0"/>
          </a:p>
          <a:p>
            <a:r>
              <a:rPr lang="en-US" dirty="0" smtClean="0"/>
              <a:t>Flux-</a:t>
            </a:r>
            <a:r>
              <a:rPr lang="en-US" dirty="0" err="1" smtClean="0"/>
              <a:t>Pawson</a:t>
            </a:r>
            <a:r>
              <a:rPr lang="en-US" dirty="0" smtClean="0"/>
              <a:t> et al., system diagram</a:t>
            </a:r>
          </a:p>
          <a:p>
            <a:r>
              <a:rPr lang="en-US" dirty="0" smtClean="0"/>
              <a:t>Oceans-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Behrenfeld</a:t>
            </a:r>
            <a:r>
              <a:rPr lang="en-US" baseline="0" dirty="0" smtClean="0"/>
              <a:t> et al. Study to address link between chi and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A84-DAAF-664C-9F81-E13AD396D5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5312-08F6-7C4D-89C2-5D4D9B82FD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e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2"/>
          <a:stretch>
            <a:fillRect/>
          </a:stretch>
        </p:blipFill>
        <p:spPr bwMode="auto">
          <a:xfrm>
            <a:off x="1" y="-1"/>
            <a:ext cx="9144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813"/>
            <a:ext cx="8229600" cy="757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6" Type="http://schemas.openxmlformats.org/officeDocument/2006/relationships/image" Target="../media/image15.gif"/><Relationship Id="rId7" Type="http://schemas.openxmlformats.org/officeDocument/2006/relationships/image" Target="../media/image16.gif"/><Relationship Id="rId8" Type="http://schemas.openxmlformats.org/officeDocument/2006/relationships/image" Target="../media/image17.gif"/><Relationship Id="rId9" Type="http://schemas.openxmlformats.org/officeDocument/2006/relationships/image" Target="../media/image18.gif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777" y="1098893"/>
            <a:ext cx="8512186" cy="3908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Carbon Monitoring </a:t>
            </a:r>
            <a:r>
              <a:rPr lang="en-US" sz="4000" dirty="0" err="1" smtClean="0"/>
              <a:t>sys·tem</a:t>
            </a:r>
            <a:endParaRPr lang="en-US" sz="4000" dirty="0"/>
          </a:p>
          <a:p>
            <a:r>
              <a:rPr lang="en-US" sz="4000" dirty="0"/>
              <a:t>ˈ</a:t>
            </a:r>
            <a:r>
              <a:rPr lang="en-US" sz="4000" dirty="0" err="1"/>
              <a:t>sistəm</a:t>
            </a:r>
            <a:r>
              <a:rPr lang="en-US" sz="4000" dirty="0"/>
              <a:t>/</a:t>
            </a:r>
          </a:p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1</a:t>
            </a:r>
            <a:r>
              <a:rPr lang="en-US" sz="2400" dirty="0"/>
              <a:t>. </a:t>
            </a:r>
            <a:r>
              <a:rPr lang="en-US" sz="2400" dirty="0" smtClean="0"/>
              <a:t> a </a:t>
            </a:r>
            <a:r>
              <a:rPr lang="en-US" sz="2400" dirty="0"/>
              <a:t>set of connected things or parts forming a complex whole, in particular.</a:t>
            </a:r>
          </a:p>
          <a:p>
            <a:r>
              <a:rPr lang="en-US" sz="2400" dirty="0"/>
              <a:t>a set of things working together as parts of a mechanism or an interconnecting </a:t>
            </a:r>
            <a:r>
              <a:rPr lang="en-US" sz="2400" dirty="0" smtClean="0"/>
              <a:t>network</a:t>
            </a:r>
            <a:endParaRPr lang="en-US" sz="2400" dirty="0"/>
          </a:p>
          <a:p>
            <a:r>
              <a:rPr lang="en-US" sz="2400" b="1" dirty="0"/>
              <a:t>2</a:t>
            </a:r>
            <a:r>
              <a:rPr lang="en-US" sz="2400" dirty="0"/>
              <a:t>.  </a:t>
            </a:r>
            <a:r>
              <a:rPr lang="en-US" sz="2400" dirty="0" smtClean="0"/>
              <a:t>a </a:t>
            </a:r>
            <a:r>
              <a:rPr lang="en-US" sz="2400" dirty="0"/>
              <a:t>set of principles or procedures according to which something is done; an organized scheme or method.</a:t>
            </a:r>
          </a:p>
        </p:txBody>
      </p:sp>
    </p:spTree>
    <p:extLst>
      <p:ext uri="{BB962C8B-B14F-4D97-AF65-F5344CB8AC3E}">
        <p14:creationId xmlns:p14="http://schemas.microsoft.com/office/powerpoint/2010/main" val="44615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xent_agbmap_modifed_new_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9" y="828206"/>
            <a:ext cx="4995250" cy="280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351" y="883431"/>
            <a:ext cx="4693650" cy="2833764"/>
          </a:xfrm>
          <a:prstGeom prst="rect">
            <a:avLst/>
          </a:prstGeom>
        </p:spPr>
      </p:pic>
      <p:pic>
        <p:nvPicPr>
          <p:cNvPr id="13" name="Picture 12" descr="nasa_black ban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3768729" y="1905193"/>
            <a:ext cx="267476" cy="40036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90860" y="883431"/>
            <a:ext cx="600906" cy="1256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90860" y="2139752"/>
            <a:ext cx="600906" cy="15774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14" y="3717195"/>
            <a:ext cx="31289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77" y="5227625"/>
            <a:ext cx="3124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445799" y="69057"/>
            <a:ext cx="7591039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NASA-CMS Phase 1 Examples</a:t>
            </a:r>
            <a:endParaRPr lang="en-US" dirty="0">
              <a:noFill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661" y="4398315"/>
            <a:ext cx="5241524" cy="16586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33" y="3675777"/>
            <a:ext cx="4475038" cy="30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for cms 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47"/>
            <a:ext cx="9144000" cy="5541530"/>
          </a:xfrm>
          <a:prstGeom prst="rect">
            <a:avLst/>
          </a:prstGeom>
        </p:spPr>
      </p:pic>
      <p:pic>
        <p:nvPicPr>
          <p:cNvPr id="3" name="Picture 2" descr="nasa_black 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220933"/>
              </p:ext>
            </p:extLst>
          </p:nvPr>
        </p:nvGraphicFramePr>
        <p:xfrm>
          <a:off x="4514850" y="35637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5637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25669"/>
              </p:ext>
            </p:extLst>
          </p:nvPr>
        </p:nvGraphicFramePr>
        <p:xfrm>
          <a:off x="4514850" y="35637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5637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38" y="2046300"/>
            <a:ext cx="512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j</a:t>
            </a:r>
            <a:r>
              <a:rPr lang="en-US" sz="4000" dirty="0" smtClean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21" y="2084576"/>
            <a:ext cx="181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pool,</a:t>
            </a:r>
          </a:p>
          <a:p>
            <a:r>
              <a:rPr lang="en-US" dirty="0" smtClean="0"/>
              <a:t>Multiple fluxes (</a:t>
            </a:r>
            <a:r>
              <a:rPr lang="en-US" dirty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3025877"/>
            <a:ext cx="3681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baseline="-25000" dirty="0" err="1" smtClean="0">
                <a:cs typeface="Symbol" charset="2"/>
              </a:rPr>
              <a:t>i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i,j</a:t>
            </a:r>
            <a:r>
              <a:rPr lang="en-US" sz="4000" dirty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056829"/>
            <a:ext cx="183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ultiple pools (</a:t>
            </a:r>
            <a:r>
              <a:rPr lang="en-US" dirty="0" err="1" smtClean="0"/>
              <a:t>i</a:t>
            </a:r>
            <a:r>
              <a:rPr lang="en-US" dirty="0" smtClean="0"/>
              <a:t>),</a:t>
            </a:r>
          </a:p>
          <a:p>
            <a:r>
              <a:rPr lang="en-US" dirty="0" err="1" smtClean="0"/>
              <a:t>Mulitple</a:t>
            </a:r>
            <a:r>
              <a:rPr lang="en-US" dirty="0" smtClean="0"/>
              <a:t> fluxes (j)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39573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Multiple pools (</a:t>
            </a:r>
            <a:r>
              <a:rPr lang="en-US" dirty="0" err="1" smtClean="0"/>
              <a:t>i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Multiple fluxes (j),</a:t>
            </a:r>
          </a:p>
          <a:p>
            <a:r>
              <a:rPr lang="en-US" dirty="0" smtClean="0"/>
              <a:t>Gridded (k)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0652" y="3986077"/>
            <a:ext cx="41627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baseline="-25000" dirty="0" err="1" smtClean="0">
                <a:cs typeface="Symbol" charset="2"/>
              </a:rPr>
              <a:t>i,k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i</a:t>
            </a:r>
            <a:r>
              <a:rPr lang="en-US" sz="4000" baseline="-25000" dirty="0" err="1">
                <a:cs typeface="Symbol" charset="2"/>
              </a:rPr>
              <a:t>,</a:t>
            </a:r>
            <a:r>
              <a:rPr lang="en-US" sz="4000" baseline="-25000" dirty="0" err="1" smtClean="0">
                <a:cs typeface="Symbol" charset="2"/>
              </a:rPr>
              <a:t>j,k</a:t>
            </a:r>
            <a:r>
              <a:rPr lang="en-US" sz="4000" dirty="0" smtClean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77814" y="2094941"/>
            <a:ext cx="240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Global atmospheric </a:t>
            </a:r>
          </a:p>
          <a:p>
            <a:r>
              <a:rPr lang="en-US" dirty="0" smtClean="0"/>
              <a:t>Carbon budget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192559"/>
            <a:ext cx="249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Potential NASA-CMS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6651" y="3176318"/>
            <a:ext cx="216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atmoshere</a:t>
            </a:r>
            <a:r>
              <a:rPr lang="en-US" dirty="0" smtClean="0"/>
              <a:t>, land, </a:t>
            </a:r>
          </a:p>
          <a:p>
            <a:r>
              <a:rPr lang="en-US" dirty="0" smtClean="0"/>
              <a:t>Ocean, etc.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648200"/>
            <a:ext cx="518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-&gt; Overlay relevant NASA products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And uncertainties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341203"/>
            <a:ext cx="4749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-&gt; </a:t>
            </a:r>
            <a:r>
              <a:rPr lang="en-US" sz="2400" dirty="0" err="1" smtClean="0">
                <a:solidFill>
                  <a:srgbClr val="FF0000"/>
                </a:solidFill>
              </a:rPr>
              <a:t>i.d.</a:t>
            </a:r>
            <a:r>
              <a:rPr lang="en-US" sz="2400" dirty="0" smtClean="0">
                <a:solidFill>
                  <a:srgbClr val="FF0000"/>
                </a:solidFill>
              </a:rPr>
              <a:t> capabilities, strengths, gaps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-&gt; match/optimize to user needs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itle 3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43327"/>
          </a:xfr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Gridded Mass Balance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383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heme_bkg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7400" y="19122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Global Surface-Atmosphere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2</a:t>
            </a:r>
            <a:endParaRPr lang="en-US" sz="2400" b="1" dirty="0">
              <a:solidFill>
                <a:srgbClr val="1456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207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Ocean-Atmosphere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518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Ocean Biomass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518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Land-Ocean Flux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514600"/>
            <a:ext cx="381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Land-Atmosphere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6 (5/1)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2013: 8 (6/4)</a:t>
            </a:r>
            <a:endParaRPr lang="en-US" sz="2400" b="1" dirty="0">
              <a:solidFill>
                <a:srgbClr val="1456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4514672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 Biomass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7 (5/2)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2013: 9 (9/8)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ocean_pp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55626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land_ocean_pp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55626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icons_pp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5626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global_pp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8120" y="22555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ocean_flux_pp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36271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land_flux_pp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32320" y="31242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6200" y="1371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Award year: # of projects (decision support / MRV)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20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2013: 17</a:t>
            </a:r>
          </a:p>
        </p:txBody>
      </p:sp>
      <p:pic>
        <p:nvPicPr>
          <p:cNvPr id="16" name="Picture 15" descr="nasa_black bann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23" name="Title 33"/>
          <p:cNvSpPr txBox="1">
            <a:spLocks/>
          </p:cNvSpPr>
          <p:nvPr/>
        </p:nvSpPr>
        <p:spPr>
          <a:xfrm>
            <a:off x="0" y="685800"/>
            <a:ext cx="9144000" cy="743327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NASA-CMS Phase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78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 scale</a:t>
            </a:r>
            <a:endParaRPr lang="en-US" dirty="0"/>
          </a:p>
        </p:txBody>
      </p:sp>
      <p:pic>
        <p:nvPicPr>
          <p:cNvPr id="5" name="Picture 4" descr="Observation_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7" y="1417638"/>
            <a:ext cx="6783854" cy="5027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8774" y="6260148"/>
            <a:ext cx="27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GEO-Carbon Strategy,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6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scale</a:t>
            </a:r>
            <a:endParaRPr lang="en-US" dirty="0"/>
          </a:p>
        </p:txBody>
      </p:sp>
      <p:pic>
        <p:nvPicPr>
          <p:cNvPr id="3" name="Picture 2" descr="process-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5" y="1417638"/>
            <a:ext cx="7380582" cy="4619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9045" y="6203350"/>
            <a:ext cx="215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Ciais</a:t>
            </a:r>
            <a:r>
              <a:rPr lang="en-US" dirty="0" smtClean="0"/>
              <a:t> </a:t>
            </a:r>
            <a:r>
              <a:rPr lang="en-US" i="1" dirty="0" smtClean="0"/>
              <a:t>et al, </a:t>
            </a:r>
            <a:r>
              <a:rPr lang="en-US" dirty="0" smtClean="0"/>
              <a:t>GBC,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3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3" name="Picture 2" descr="ghg-assimil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/>
          <a:stretch/>
        </p:blipFill>
        <p:spPr>
          <a:xfrm>
            <a:off x="3507970" y="1118608"/>
            <a:ext cx="5632790" cy="4389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8256" y="5507776"/>
            <a:ext cx="27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GEO-Carbon Strategy,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73052"/>
            <a:ext cx="3369669" cy="2031325"/>
          </a:xfrm>
          <a:prstGeom prst="rect">
            <a:avLst/>
          </a:prstGeom>
          <a:solidFill>
            <a:srgbClr val="C4BD97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CMS activities (esp. GEO-CARB and CMS-Flux) have made activities have made significant advances in Carbon Cycle Data Assimilation Systems (CCDAS) recommended in the GEO-Carbon strategy.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22" y="4951233"/>
            <a:ext cx="4349568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CCDAS prefer consistent spatial </a:t>
            </a:r>
          </a:p>
          <a:p>
            <a:r>
              <a:rPr lang="en-US" dirty="0" smtClean="0"/>
              <a:t>and temporal scales.</a:t>
            </a:r>
          </a:p>
          <a:p>
            <a:endParaRPr lang="en-US" dirty="0"/>
          </a:p>
          <a:p>
            <a:r>
              <a:rPr lang="en-US" dirty="0" smtClean="0"/>
              <a:t>How to integrate across such diverse scales?</a:t>
            </a:r>
          </a:p>
          <a:p>
            <a:endParaRPr lang="en-US" dirty="0" smtClean="0"/>
          </a:p>
          <a:p>
            <a:r>
              <a:rPr lang="en-US" dirty="0" smtClean="0"/>
              <a:t>Do we need a multi-scale CCDAS?</a:t>
            </a:r>
          </a:p>
        </p:txBody>
      </p:sp>
    </p:spTree>
    <p:extLst>
      <p:ext uri="{BB962C8B-B14F-4D97-AF65-F5344CB8AC3E}">
        <p14:creationId xmlns:p14="http://schemas.microsoft.com/office/powerpoint/2010/main" val="14339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CMS: 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1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“Bottom-up”</a:t>
            </a:r>
          </a:p>
          <a:p>
            <a:pPr lvl="1"/>
            <a:r>
              <a:rPr lang="en-US" dirty="0" smtClean="0"/>
              <a:t>Find “systems-of-opportunity” that build collaborations leveraging existing projects</a:t>
            </a:r>
          </a:p>
          <a:p>
            <a:pPr lvl="1"/>
            <a:r>
              <a:rPr lang="en-US" dirty="0" smtClean="0"/>
              <a:t>Find projects that are performing complimentary activities</a:t>
            </a:r>
          </a:p>
          <a:p>
            <a:r>
              <a:rPr lang="en-US" dirty="0" smtClean="0"/>
              <a:t>“Top-down”</a:t>
            </a:r>
          </a:p>
          <a:p>
            <a:pPr lvl="1"/>
            <a:r>
              <a:rPr lang="en-US" dirty="0" smtClean="0"/>
              <a:t>Review national and international documents related to CMS, e.g., GEO-Carbon Strategy.</a:t>
            </a:r>
          </a:p>
          <a:p>
            <a:pPr lvl="2"/>
            <a:r>
              <a:rPr lang="en-US" dirty="0" smtClean="0"/>
              <a:t>Assess relevance to CMS </a:t>
            </a:r>
          </a:p>
          <a:p>
            <a:pPr lvl="1"/>
            <a:r>
              <a:rPr lang="en-US" dirty="0" smtClean="0"/>
              <a:t>Assess requirements from current and potential users</a:t>
            </a:r>
          </a:p>
          <a:p>
            <a:pPr lvl="1"/>
            <a:r>
              <a:rPr lang="en-US" dirty="0" smtClean="0"/>
              <a:t>Recommend steps to build CMS framework(s)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50543"/>
      </p:ext>
    </p:extLst>
  </p:cSld>
  <p:clrMapOvr>
    <a:masterClrMapping/>
  </p:clrMapOvr>
</p:sld>
</file>

<file path=ppt/theme/theme1.xml><?xml version="1.0" encoding="utf-8"?>
<a:theme xmlns:a="http://schemas.openxmlformats.org/drawingml/2006/main" name="NASA_f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NASA_fade.potx</Template>
  <TotalTime>17479</TotalTime>
  <Words>488</Words>
  <Application>Microsoft Macintosh PowerPoint</Application>
  <PresentationFormat>On-screen Show (4:3)</PresentationFormat>
  <Paragraphs>74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NASA_fade</vt:lpstr>
      <vt:lpstr>Equation</vt:lpstr>
      <vt:lpstr>MathType 6.0 Equation</vt:lpstr>
      <vt:lpstr>PowerPoint Presentation</vt:lpstr>
      <vt:lpstr>NASA-CMS Phase 1 Examples</vt:lpstr>
      <vt:lpstr>Gridded Mass Balance</vt:lpstr>
      <vt:lpstr>PowerPoint Presentation</vt:lpstr>
      <vt:lpstr>Observation scale</vt:lpstr>
      <vt:lpstr>Process scale</vt:lpstr>
      <vt:lpstr>Integration</vt:lpstr>
      <vt:lpstr>Towards a CMS: two approaches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Bowman</dc:creator>
  <cp:lastModifiedBy>Kevin Bowman</cp:lastModifiedBy>
  <cp:revision>165</cp:revision>
  <dcterms:created xsi:type="dcterms:W3CDTF">2013-08-04T21:50:34Z</dcterms:created>
  <dcterms:modified xsi:type="dcterms:W3CDTF">2014-11-13T13:29:29Z</dcterms:modified>
</cp:coreProperties>
</file>